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275" r:id="rId4"/>
    <p:sldId id="276" r:id="rId5"/>
    <p:sldId id="278" r:id="rId6"/>
    <p:sldId id="286" r:id="rId7"/>
    <p:sldId id="288" r:id="rId8"/>
    <p:sldId id="287" r:id="rId9"/>
    <p:sldId id="257" r:id="rId10"/>
    <p:sldId id="289" r:id="rId11"/>
    <p:sldId id="269" r:id="rId12"/>
    <p:sldId id="258" r:id="rId13"/>
    <p:sldId id="273" r:id="rId14"/>
    <p:sldId id="259" r:id="rId15"/>
    <p:sldId id="260" r:id="rId16"/>
    <p:sldId id="267" r:id="rId17"/>
    <p:sldId id="270" r:id="rId18"/>
    <p:sldId id="261" r:id="rId19"/>
    <p:sldId id="271" r:id="rId20"/>
    <p:sldId id="262" r:id="rId21"/>
    <p:sldId id="263" r:id="rId22"/>
    <p:sldId id="268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6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2" d="100"/>
          <a:sy n="62" d="100"/>
        </p:scale>
        <p:origin x="-333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B55D-4764-4CA1-9614-4C82742BA08F}" type="datetimeFigureOut">
              <a:rPr lang="de-AT" sz="800" smtClean="0"/>
              <a:t>15.11.2016</a:t>
            </a:fld>
            <a:endParaRPr lang="de-AT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z="800" dirty="0" smtClean="0"/>
              <a:t>MST/Konzept Gastronomie</a:t>
            </a:r>
            <a:endParaRPr lang="de-AT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6AEB-46BC-4B58-9A2B-E0DF5AE1CD1E}" type="slidenum">
              <a:rPr lang="de-AT" sz="800" smtClean="0"/>
              <a:t>‹Nr.›</a:t>
            </a:fld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0328618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D605-5A70-41B7-8C5D-2906F526904A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mtClean="0"/>
              <a:t>MST/Konzept Gastronomie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E5451-9300-4AB6-B0C2-8DF80A788C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77831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3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98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866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untererbalk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610350" y="293688"/>
            <a:ext cx="2016125" cy="1093787"/>
            <a:chOff x="4014" y="164"/>
            <a:chExt cx="1540" cy="836"/>
          </a:xfrm>
        </p:grpSpPr>
        <p:pic>
          <p:nvPicPr>
            <p:cNvPr id="5" name="Picture 9" descr="Bild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8" t="22055" r="14055" b="22736"/>
            <a:stretch>
              <a:fillRect/>
            </a:stretch>
          </p:blipFill>
          <p:spPr bwMode="auto">
            <a:xfrm>
              <a:off x="4014" y="164"/>
              <a:ext cx="154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4059" y="754"/>
              <a:ext cx="1452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303213" y="1109663"/>
            <a:ext cx="8207375" cy="31750"/>
            <a:chOff x="311" y="790"/>
            <a:chExt cx="5170" cy="20"/>
          </a:xfrm>
        </p:grpSpPr>
        <p:sp>
          <p:nvSpPr>
            <p:cNvPr id="8" name="Line 12"/>
            <p:cNvSpPr>
              <a:spLocks noChangeShapeType="1"/>
            </p:cNvSpPr>
            <p:nvPr userDrawn="1"/>
          </p:nvSpPr>
          <p:spPr bwMode="auto">
            <a:xfrm>
              <a:off x="311" y="810"/>
              <a:ext cx="517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>
              <a:off x="311" y="790"/>
              <a:ext cx="517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2438" y="1125546"/>
            <a:ext cx="8234362" cy="5000625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045388"/>
      </p:ext>
    </p:extLst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714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76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032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56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85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438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F4-DC83-495E-B330-98E0ABFD54CC}" type="datetimeFigureOut">
              <a:rPr lang="de-AT" smtClean="0"/>
              <a:t>15.11.2016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05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2DF4-DC83-495E-B330-98E0ABFD54CC}" type="datetimeFigureOut">
              <a:rPr lang="de-AT" smtClean="0"/>
              <a:t>15.11.2016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6BDC4-DDC8-46C1-B7A9-410F3977C09C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76142"/>
          <a:stretch/>
        </p:blipFill>
        <p:spPr>
          <a:xfrm>
            <a:off x="251520" y="5862320"/>
            <a:ext cx="8486775" cy="99568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467543" y="1412776"/>
            <a:ext cx="827075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168351"/>
          </a:xfrm>
        </p:spPr>
        <p:txBody>
          <a:bodyPr>
            <a:normAutofit/>
          </a:bodyPr>
          <a:lstStyle/>
          <a:p>
            <a:pPr algn="ctr"/>
            <a:r>
              <a:rPr lang="de-AT" sz="4000" dirty="0" smtClean="0"/>
              <a:t>Kulinarische Partnerschaft</a:t>
            </a:r>
            <a:br>
              <a:rPr lang="de-AT" sz="4000" dirty="0" smtClean="0"/>
            </a:b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Produzent und Gastronom </a:t>
            </a:r>
            <a:br>
              <a:rPr lang="de-AT" sz="3200" dirty="0" smtClean="0"/>
            </a:br>
            <a:r>
              <a:rPr lang="de-AT" sz="3200" dirty="0" smtClean="0"/>
              <a:t>im Genussland Oberösterreich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30201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sz="2000" b="1" dirty="0">
              <a:latin typeface="Trebuchet MS" charset="0"/>
              <a:cs typeface="Arial" charset="0"/>
            </a:endParaRPr>
          </a:p>
          <a:p>
            <a:pPr marL="922338" lvl="2" indent="0">
              <a:buNone/>
            </a:pPr>
            <a:r>
              <a:rPr lang="de-AT" sz="2000" dirty="0" err="1">
                <a:latin typeface="Trebuchet MS" charset="0"/>
                <a:cs typeface="Arial" charset="0"/>
              </a:rPr>
              <a:t>Regionalität</a:t>
            </a:r>
            <a:r>
              <a:rPr lang="de-AT" sz="2000" dirty="0">
                <a:latin typeface="Trebuchet MS" charset="0"/>
                <a:cs typeface="Arial" charset="0"/>
              </a:rPr>
              <a:t> in die </a:t>
            </a:r>
            <a:r>
              <a:rPr lang="de-AT" sz="2000" dirty="0" smtClean="0">
                <a:latin typeface="Trebuchet MS" charset="0"/>
                <a:cs typeface="Arial" charset="0"/>
              </a:rPr>
              <a:t>Gastronomie</a:t>
            </a:r>
          </a:p>
          <a:p>
            <a:pPr marL="922338" lvl="2" indent="0">
              <a:buNone/>
            </a:pPr>
            <a:endParaRPr lang="de-AT" sz="2000" dirty="0">
              <a:latin typeface="Trebuchet MS" charset="0"/>
              <a:cs typeface="Arial" charset="0"/>
            </a:endParaRPr>
          </a:p>
          <a:p>
            <a:pPr marL="1665288" lvl="3" indent="-285750">
              <a:buFont typeface="Symbol" charset="0"/>
              <a:buChar char="-"/>
            </a:pPr>
            <a:r>
              <a:rPr lang="de-AT" dirty="0">
                <a:latin typeface="Trebuchet MS" charset="0"/>
                <a:cs typeface="Arial" charset="0"/>
              </a:rPr>
              <a:t>zu bringen</a:t>
            </a:r>
          </a:p>
          <a:p>
            <a:pPr marL="1665288" lvl="3" indent="-285750">
              <a:buFont typeface="Symbol" charset="0"/>
              <a:buChar char="-"/>
            </a:pPr>
            <a:r>
              <a:rPr lang="de-AT" dirty="0">
                <a:latin typeface="Trebuchet MS" charset="0"/>
                <a:cs typeface="Arial" charset="0"/>
              </a:rPr>
              <a:t>zu verankern</a:t>
            </a:r>
          </a:p>
          <a:p>
            <a:pPr marL="1665288" lvl="3" indent="-285750">
              <a:buFont typeface="Symbol" charset="0"/>
              <a:buChar char="-"/>
            </a:pPr>
            <a:r>
              <a:rPr lang="de-AT" dirty="0">
                <a:latin typeface="Trebuchet MS" charset="0"/>
                <a:cs typeface="Arial" charset="0"/>
              </a:rPr>
              <a:t>stärker zu machen</a:t>
            </a:r>
          </a:p>
          <a:p>
            <a:pPr marL="1665288" lvl="3" indent="-285750">
              <a:buFont typeface="Symbol" charset="0"/>
              <a:buChar char="-"/>
            </a:pPr>
            <a:r>
              <a:rPr lang="de-AT" dirty="0">
                <a:latin typeface="Trebuchet MS" charset="0"/>
                <a:cs typeface="Arial" charset="0"/>
              </a:rPr>
              <a:t>sichtbar zu machen</a:t>
            </a:r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Eckpunkte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AT" sz="2400" dirty="0" smtClean="0"/>
          </a:p>
          <a:p>
            <a:r>
              <a:rPr lang="de-AT" sz="2800" dirty="0" smtClean="0"/>
              <a:t>vorhanden Marken bleiben, keine neuen Marken werden geschaffen</a:t>
            </a:r>
          </a:p>
          <a:p>
            <a:endParaRPr lang="de-AT" sz="2800" dirty="0" smtClean="0"/>
          </a:p>
          <a:p>
            <a:r>
              <a:rPr lang="de-AT" sz="2800" dirty="0" smtClean="0"/>
              <a:t>kontinuierliche Betreuung der Produzenten und Gastronomen</a:t>
            </a:r>
            <a:r>
              <a:rPr lang="de-AT" sz="2800" dirty="0"/>
              <a:t> </a:t>
            </a:r>
            <a:r>
              <a:rPr lang="de-AT" sz="2800" dirty="0" smtClean="0"/>
              <a:t>durch Genussland Oberösterreich</a:t>
            </a:r>
            <a:endParaRPr lang="de-AT" sz="2800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Zusätzlicher </a:t>
            </a:r>
            <a:r>
              <a:rPr lang="de-AT" sz="2800" b="1" dirty="0" smtClean="0"/>
              <a:t>Absatzmarkt</a:t>
            </a:r>
            <a:r>
              <a:rPr lang="de-AT" sz="2800" dirty="0" smtClean="0"/>
              <a:t> für regionale qualitätsgesicherte Produkte  aus dem Genussland Oberösterreich</a:t>
            </a:r>
          </a:p>
          <a:p>
            <a:r>
              <a:rPr lang="de-AT" sz="2800" b="1" dirty="0" smtClean="0"/>
              <a:t>Wertschöpfung</a:t>
            </a:r>
            <a:r>
              <a:rPr lang="de-AT" sz="2800" dirty="0" smtClean="0"/>
              <a:t> der Produzenten und der Gastronomen erhöhen.</a:t>
            </a:r>
          </a:p>
          <a:p>
            <a:r>
              <a:rPr lang="de-AT" sz="2800" b="1" dirty="0" smtClean="0"/>
              <a:t>Wertschätzung</a:t>
            </a:r>
            <a:r>
              <a:rPr lang="de-AT" sz="2800" dirty="0" smtClean="0"/>
              <a:t> für regionale Produkte bei den Konsumenten/Gästen schaffen und verankern.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7770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Strategie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Erkennbarkeit der </a:t>
            </a:r>
            <a:r>
              <a:rPr lang="de-AT" sz="2800" b="1" dirty="0" smtClean="0"/>
              <a:t>Regionalität in der Gastronomie </a:t>
            </a:r>
            <a:r>
              <a:rPr lang="de-AT" sz="2800" dirty="0" smtClean="0"/>
              <a:t>steigern.</a:t>
            </a:r>
          </a:p>
          <a:p>
            <a:pPr marL="0" indent="0">
              <a:buNone/>
            </a:pPr>
            <a:endParaRPr lang="de-AT" sz="2800" dirty="0" smtClean="0"/>
          </a:p>
          <a:p>
            <a:r>
              <a:rPr lang="de-AT" sz="2800" b="1" dirty="0" smtClean="0"/>
              <a:t>Verfügbarkeit der Produkte </a:t>
            </a:r>
            <a:r>
              <a:rPr lang="de-AT" sz="2800" dirty="0" smtClean="0"/>
              <a:t>für die Gastronomen verbessern.</a:t>
            </a:r>
          </a:p>
        </p:txBody>
      </p:sp>
    </p:spTree>
    <p:extLst>
      <p:ext uri="{BB962C8B-B14F-4D97-AF65-F5344CB8AC3E}">
        <p14:creationId xmlns:p14="http://schemas.microsoft.com/office/powerpoint/2010/main" val="20344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 fontScale="62500" lnSpcReduction="20000"/>
          </a:bodyPr>
          <a:lstStyle/>
          <a:p>
            <a:r>
              <a:rPr lang="de-AT" dirty="0" smtClean="0"/>
              <a:t>Kontakt zwischen </a:t>
            </a:r>
            <a:r>
              <a:rPr lang="de-AT" b="1" dirty="0" smtClean="0"/>
              <a:t>Produzenten und Gastronomen </a:t>
            </a:r>
            <a:r>
              <a:rPr lang="de-AT" dirty="0" smtClean="0"/>
              <a:t>herstellen und intensivieren</a:t>
            </a:r>
          </a:p>
          <a:p>
            <a:pPr lvl="1"/>
            <a:r>
              <a:rPr lang="de-AT" dirty="0" smtClean="0"/>
              <a:t>Direkt (</a:t>
            </a:r>
            <a:r>
              <a:rPr lang="de-AT" dirty="0" err="1" smtClean="0"/>
              <a:t>face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face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online (Marktplatz)</a:t>
            </a:r>
          </a:p>
          <a:p>
            <a:endParaRPr lang="de-AT" dirty="0" smtClean="0"/>
          </a:p>
          <a:p>
            <a:r>
              <a:rPr lang="de-AT" b="1" dirty="0" smtClean="0"/>
              <a:t>Betreuung</a:t>
            </a:r>
            <a:r>
              <a:rPr lang="de-AT" dirty="0" smtClean="0"/>
              <a:t> durch </a:t>
            </a:r>
            <a:r>
              <a:rPr lang="de-AT" dirty="0" err="1" smtClean="0"/>
              <a:t>Gastrobetreuer</a:t>
            </a:r>
            <a:endParaRPr lang="de-AT" dirty="0" smtClean="0"/>
          </a:p>
          <a:p>
            <a:pPr lvl="1"/>
            <a:r>
              <a:rPr lang="de-AT" dirty="0" smtClean="0"/>
              <a:t>Vermittelt und Informiert</a:t>
            </a:r>
          </a:p>
          <a:p>
            <a:pPr lvl="1"/>
            <a:endParaRPr lang="de-AT" dirty="0" smtClean="0"/>
          </a:p>
          <a:p>
            <a:r>
              <a:rPr lang="de-AT" dirty="0" smtClean="0"/>
              <a:t>Begehrlichkeit für </a:t>
            </a:r>
            <a:r>
              <a:rPr lang="de-AT" b="1" dirty="0" smtClean="0"/>
              <a:t>regionale Produkte </a:t>
            </a:r>
            <a:r>
              <a:rPr lang="de-AT" dirty="0" smtClean="0"/>
              <a:t>bei Gastronomen, Produzenten und Konsumenten wecken</a:t>
            </a:r>
          </a:p>
          <a:p>
            <a:pPr lvl="1"/>
            <a:r>
              <a:rPr lang="de-AT" dirty="0" smtClean="0"/>
              <a:t>Promotion</a:t>
            </a:r>
          </a:p>
          <a:p>
            <a:pPr lvl="1"/>
            <a:r>
              <a:rPr lang="de-AT" dirty="0" smtClean="0"/>
              <a:t>Öffentlichkeitsarbeit</a:t>
            </a:r>
          </a:p>
          <a:p>
            <a:endParaRPr lang="de-AT" dirty="0" smtClean="0"/>
          </a:p>
          <a:p>
            <a:r>
              <a:rPr lang="de-AT" b="1" dirty="0" smtClean="0"/>
              <a:t>Prinzip der Dualität </a:t>
            </a:r>
            <a:r>
              <a:rPr lang="de-AT" dirty="0" smtClean="0"/>
              <a:t>leben</a:t>
            </a:r>
          </a:p>
          <a:p>
            <a:pPr lvl="1"/>
            <a:r>
              <a:rPr lang="de-AT" dirty="0" smtClean="0"/>
              <a:t>gemeinsame Aktivitäten mit Produzenten und Gastronomen</a:t>
            </a:r>
          </a:p>
        </p:txBody>
      </p:sp>
    </p:spTree>
    <p:extLst>
      <p:ext uri="{BB962C8B-B14F-4D97-AF65-F5344CB8AC3E}">
        <p14:creationId xmlns:p14="http://schemas.microsoft.com/office/powerpoint/2010/main" val="7097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10000"/>
          </a:bodyPr>
          <a:lstStyle/>
          <a:p>
            <a:r>
              <a:rPr lang="de-AT" sz="2800" b="1" dirty="0" smtClean="0"/>
              <a:t>Produktverfügbarkeit</a:t>
            </a:r>
            <a:r>
              <a:rPr lang="de-AT" sz="2800" dirty="0" smtClean="0"/>
              <a:t> herstellen und kommunizieren</a:t>
            </a:r>
          </a:p>
          <a:p>
            <a:pPr lvl="1"/>
            <a:r>
              <a:rPr lang="de-AT" sz="2400" dirty="0" smtClean="0"/>
              <a:t>Abfragen der Produzenten und Produkte für die Gastronomie</a:t>
            </a:r>
          </a:p>
          <a:p>
            <a:pPr lvl="1"/>
            <a:r>
              <a:rPr lang="de-AT" sz="2400" dirty="0" smtClean="0"/>
              <a:t>Abfrage Liefergebiet und Logistik</a:t>
            </a:r>
          </a:p>
          <a:p>
            <a:pPr lvl="1"/>
            <a:r>
              <a:rPr lang="de-AT" sz="2400" dirty="0" smtClean="0"/>
              <a:t>Datenmanagement</a:t>
            </a:r>
          </a:p>
          <a:p>
            <a:pPr lvl="1"/>
            <a:r>
              <a:rPr lang="de-AT" sz="2400" dirty="0" smtClean="0"/>
              <a:t>Produktblätter</a:t>
            </a:r>
          </a:p>
          <a:p>
            <a:r>
              <a:rPr lang="de-AT" sz="2800" dirty="0" smtClean="0"/>
              <a:t>Jährlicher </a:t>
            </a:r>
            <a:r>
              <a:rPr lang="de-AT" sz="2800" b="1" dirty="0" smtClean="0"/>
              <a:t>Check der Betriebe </a:t>
            </a:r>
            <a:r>
              <a:rPr lang="de-AT" sz="2800" dirty="0" smtClean="0"/>
              <a:t>durch den Betreuer und Kommunikation der Ergebnisse</a:t>
            </a:r>
          </a:p>
          <a:p>
            <a:r>
              <a:rPr lang="de-AT" sz="2800" dirty="0" smtClean="0"/>
              <a:t>Jährliche </a:t>
            </a:r>
            <a:r>
              <a:rPr lang="de-AT" sz="2800" b="1" dirty="0" smtClean="0"/>
              <a:t>Kontrolle der Betriebe </a:t>
            </a:r>
            <a:r>
              <a:rPr lang="de-AT" sz="2800" dirty="0" smtClean="0"/>
              <a:t>und Kommunikation der Ergebnisse</a:t>
            </a:r>
          </a:p>
          <a:p>
            <a:r>
              <a:rPr lang="de-AT" sz="2800" b="1" dirty="0" smtClean="0"/>
              <a:t>Marketingpakete</a:t>
            </a:r>
            <a:r>
              <a:rPr lang="de-AT" sz="2800" dirty="0" smtClean="0"/>
              <a:t> für den Gastronomen und den Produzenten</a:t>
            </a:r>
          </a:p>
          <a:p>
            <a:endParaRPr lang="de-AT" sz="2800" dirty="0" smtClean="0"/>
          </a:p>
          <a:p>
            <a:endParaRPr lang="de-AT" sz="2800" dirty="0"/>
          </a:p>
          <a:p>
            <a:endParaRPr lang="de-AT" sz="2800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78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92500" lnSpcReduction="10000"/>
          </a:bodyPr>
          <a:lstStyle/>
          <a:p>
            <a:r>
              <a:rPr lang="de-AT" sz="2800" b="1" dirty="0" smtClean="0"/>
              <a:t>Produktmanagement</a:t>
            </a:r>
            <a:r>
              <a:rPr lang="de-AT" sz="2800" dirty="0" smtClean="0"/>
              <a:t> für Genussland-Produzenten</a:t>
            </a:r>
          </a:p>
          <a:p>
            <a:pPr lvl="1"/>
            <a:r>
              <a:rPr lang="de-AT" sz="2400" dirty="0" smtClean="0"/>
              <a:t>Produktverfügbarkeit verbessern</a:t>
            </a:r>
          </a:p>
          <a:p>
            <a:pPr lvl="1"/>
            <a:r>
              <a:rPr lang="de-AT" sz="2400" dirty="0" smtClean="0"/>
              <a:t>Unterstützung bei der Entwicklung von Verpackungen für die Gastronomie</a:t>
            </a:r>
          </a:p>
          <a:p>
            <a:pPr lvl="1"/>
            <a:r>
              <a:rPr lang="de-AT" sz="2400" dirty="0" smtClean="0"/>
              <a:t>Unterstützung bei der Entwicklung von neuen Produkten für die Gastronomie</a:t>
            </a:r>
          </a:p>
          <a:p>
            <a:pPr lvl="1"/>
            <a:r>
              <a:rPr lang="de-AT" sz="2400" dirty="0" smtClean="0"/>
              <a:t>Wissenstransfer Gastronomie           Produzent</a:t>
            </a:r>
          </a:p>
          <a:p>
            <a:pPr lvl="1"/>
            <a:r>
              <a:rPr lang="de-AT" sz="2400" dirty="0" smtClean="0"/>
              <a:t>Ausstattung des Betreuers mit Infomaterial</a:t>
            </a:r>
          </a:p>
          <a:p>
            <a:pPr lvl="1"/>
            <a:endParaRPr lang="de-AT" sz="2400" dirty="0" smtClean="0"/>
          </a:p>
          <a:p>
            <a:r>
              <a:rPr lang="de-AT" sz="2800" dirty="0" smtClean="0"/>
              <a:t>Herstellen von </a:t>
            </a:r>
            <a:r>
              <a:rPr lang="de-AT" sz="2800" b="1" dirty="0" smtClean="0"/>
              <a:t>Kontakten</a:t>
            </a:r>
            <a:r>
              <a:rPr lang="de-AT" sz="2800" dirty="0" smtClean="0"/>
              <a:t> zu neuen Produzenten und neuen Gastronomen</a:t>
            </a:r>
          </a:p>
          <a:p>
            <a:pPr marL="0" indent="0">
              <a:buNone/>
            </a:pPr>
            <a:endParaRPr lang="de-AT" sz="28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4812468" y="3933056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>
            <a:normAutofit lnSpcReduction="10000"/>
          </a:bodyPr>
          <a:lstStyle/>
          <a:p>
            <a:r>
              <a:rPr lang="de-AT" sz="2800" dirty="0" smtClean="0"/>
              <a:t>Ausarbeitung und Durchführung von </a:t>
            </a:r>
            <a:r>
              <a:rPr lang="de-AT" sz="2800" b="1" dirty="0" smtClean="0"/>
              <a:t>Betreuungsschulungen für Gastronomen </a:t>
            </a:r>
            <a:r>
              <a:rPr lang="de-AT" sz="2800" dirty="0" smtClean="0"/>
              <a:t>in Kooperation mit WK</a:t>
            </a:r>
          </a:p>
          <a:p>
            <a:pPr lvl="1"/>
            <a:endParaRPr lang="de-AT" sz="2400" dirty="0" smtClean="0"/>
          </a:p>
          <a:p>
            <a:r>
              <a:rPr lang="de-AT" sz="2800" b="1" dirty="0" err="1" smtClean="0"/>
              <a:t>Bewusstseinbildung</a:t>
            </a:r>
            <a:r>
              <a:rPr lang="de-AT" sz="2800" dirty="0" smtClean="0"/>
              <a:t> bei Produzenten, Gastronomen</a:t>
            </a:r>
            <a:r>
              <a:rPr lang="de-AT" sz="2800" dirty="0"/>
              <a:t> </a:t>
            </a:r>
            <a:r>
              <a:rPr lang="de-AT" sz="2800" dirty="0" smtClean="0"/>
              <a:t>und anderen Stakeholdern (z.B. Gastronomieausstattern)</a:t>
            </a:r>
          </a:p>
          <a:p>
            <a:endParaRPr lang="de-AT" sz="2800" dirty="0"/>
          </a:p>
          <a:p>
            <a:r>
              <a:rPr lang="de-AT" sz="2800" b="1" dirty="0" smtClean="0"/>
              <a:t>Laufende Evaluierung</a:t>
            </a:r>
            <a:endParaRPr lang="de-AT" sz="2800" dirty="0" smtClean="0"/>
          </a:p>
          <a:p>
            <a:pPr marL="0" indent="0">
              <a:buNone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1354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Teilnehmer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Produzenten/Lieferanten:</a:t>
            </a:r>
          </a:p>
          <a:p>
            <a:pPr lvl="1"/>
            <a:r>
              <a:rPr lang="de-AT" sz="2400" dirty="0" smtClean="0"/>
              <a:t>alle Genussland OÖ Partner (bäuerlich und gewerblich) die die angeführten Kriterien erfüllen</a:t>
            </a:r>
          </a:p>
          <a:p>
            <a:pPr lvl="1"/>
            <a:endParaRPr lang="de-AT" dirty="0"/>
          </a:p>
          <a:p>
            <a:r>
              <a:rPr lang="de-AT" sz="2800" dirty="0" smtClean="0"/>
              <a:t>Gastronomen:</a:t>
            </a:r>
          </a:p>
          <a:p>
            <a:pPr lvl="1"/>
            <a:r>
              <a:rPr lang="de-AT" sz="2400" dirty="0" smtClean="0"/>
              <a:t>alle OÖ Gastronomiebetriebe, die die angeführten Kriterien erfüllen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830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Kriterien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sz="2600" b="1" dirty="0" smtClean="0"/>
              <a:t>Kriterien für Genussland-Produzenten</a:t>
            </a:r>
          </a:p>
          <a:p>
            <a:pPr marL="0" indent="0">
              <a:buNone/>
            </a:pPr>
            <a:r>
              <a:rPr lang="de-AT" sz="2600" b="1" dirty="0" smtClean="0"/>
              <a:t>Prinzip </a:t>
            </a:r>
            <a:r>
              <a:rPr lang="de-AT" sz="2600" b="1" dirty="0"/>
              <a:t>der Dualität leben</a:t>
            </a:r>
          </a:p>
          <a:p>
            <a:pPr marL="0" indent="0">
              <a:buNone/>
            </a:pPr>
            <a:endParaRPr lang="de-AT" b="1" dirty="0"/>
          </a:p>
          <a:p>
            <a:r>
              <a:rPr lang="de-DE" sz="2600" dirty="0"/>
              <a:t>Der Standort des Betriebes ist in Oberösterreich </a:t>
            </a:r>
          </a:p>
          <a:p>
            <a:r>
              <a:rPr lang="de-DE" sz="2600" dirty="0" smtClean="0"/>
              <a:t>Sie produzieren </a:t>
            </a:r>
            <a:r>
              <a:rPr lang="de-DE" sz="2600" smtClean="0"/>
              <a:t>regionale Produkte</a:t>
            </a:r>
            <a:endParaRPr lang="de-DE" sz="2600" dirty="0"/>
          </a:p>
          <a:p>
            <a:r>
              <a:rPr lang="de-DE" sz="2600" dirty="0"/>
              <a:t>Sie besitzen mindestens eines der folgenden Gütesiegel: </a:t>
            </a:r>
            <a:endParaRPr lang="de-DE" sz="2600" dirty="0" smtClean="0"/>
          </a:p>
          <a:p>
            <a:pPr lvl="1"/>
            <a:r>
              <a:rPr lang="de-DE" sz="2200" dirty="0" smtClean="0"/>
              <a:t>"</a:t>
            </a:r>
            <a:r>
              <a:rPr lang="de-DE" sz="2200" dirty="0"/>
              <a:t>Gutes vom </a:t>
            </a:r>
            <a:r>
              <a:rPr lang="de-DE" sz="2200" dirty="0" smtClean="0"/>
              <a:t>Bauernhof"</a:t>
            </a:r>
          </a:p>
          <a:p>
            <a:pPr lvl="1"/>
            <a:r>
              <a:rPr lang="de-DE" sz="2200" dirty="0" smtClean="0"/>
              <a:t>BIO-Zertifizierung </a:t>
            </a:r>
          </a:p>
          <a:p>
            <a:pPr lvl="1"/>
            <a:r>
              <a:rPr lang="de-DE" sz="2200" dirty="0" smtClean="0"/>
              <a:t>AMA-Gütesiegel</a:t>
            </a:r>
          </a:p>
          <a:p>
            <a:pPr lvl="1"/>
            <a:r>
              <a:rPr lang="de-DE" sz="2200" dirty="0" smtClean="0"/>
              <a:t>Mitglied bei "Genuss Region Österreich"</a:t>
            </a:r>
            <a:endParaRPr lang="de-DE" sz="2200" dirty="0"/>
          </a:p>
          <a:p>
            <a:r>
              <a:rPr lang="de-DE" sz="2600" dirty="0"/>
              <a:t>Ursprüngliche (nicht industrielle) </a:t>
            </a:r>
            <a:r>
              <a:rPr lang="de-DE" sz="2600" dirty="0" smtClean="0"/>
              <a:t>Herstellungsverfahren</a:t>
            </a:r>
            <a:endParaRPr lang="de-DE" sz="2600" dirty="0"/>
          </a:p>
          <a:p>
            <a:r>
              <a:rPr lang="de-DE" sz="2600" dirty="0" smtClean="0"/>
              <a:t>Teilnahme </a:t>
            </a:r>
            <a:r>
              <a:rPr lang="de-DE" sz="2600" dirty="0"/>
              <a:t>an Maßnahmen der Qualitätssicherung und Qualitätsentwicklung </a:t>
            </a:r>
          </a:p>
        </p:txBody>
      </p:sp>
    </p:spTree>
    <p:extLst>
      <p:ext uri="{BB962C8B-B14F-4D97-AF65-F5344CB8AC3E}">
        <p14:creationId xmlns:p14="http://schemas.microsoft.com/office/powerpoint/2010/main" val="23553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latin typeface="Calibri" charset="0"/>
                <a:ea typeface="ＭＳ Ｐゴシック" charset="0"/>
                <a:cs typeface="Lucida Fax" charset="0"/>
              </a:rPr>
              <a:t>Was ist dran, an der „</a:t>
            </a:r>
            <a:r>
              <a:rPr lang="de-AT" dirty="0" err="1">
                <a:latin typeface="Calibri" charset="0"/>
                <a:ea typeface="ＭＳ Ｐゴシック" charset="0"/>
                <a:cs typeface="Lucida Fax" charset="0"/>
              </a:rPr>
              <a:t>Regionalität</a:t>
            </a:r>
            <a:r>
              <a:rPr lang="de-AT" dirty="0">
                <a:latin typeface="Calibri" charset="0"/>
                <a:ea typeface="ＭＳ Ｐゴシック" charset="0"/>
                <a:cs typeface="Lucida Fax" charset="0"/>
              </a:rPr>
              <a:t>“?</a:t>
            </a:r>
            <a:endParaRPr lang="de-AT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de-AT" sz="2000" b="1" u="sng" dirty="0" smtClean="0"/>
          </a:p>
          <a:p>
            <a:pPr marL="457200" lvl="1" indent="0">
              <a:buNone/>
            </a:pPr>
            <a:r>
              <a:rPr lang="de-AT" sz="2000" u="sng" dirty="0" smtClean="0"/>
              <a:t>Gegentrend </a:t>
            </a:r>
            <a:r>
              <a:rPr lang="de-AT" sz="2000" u="sng" dirty="0"/>
              <a:t>zur Globalisierung</a:t>
            </a:r>
          </a:p>
          <a:p>
            <a:pPr>
              <a:buFont typeface="Wingdings" charset="0"/>
              <a:buChar char="Ø"/>
            </a:pPr>
            <a:endParaRPr lang="de-AT" sz="2000" dirty="0"/>
          </a:p>
          <a:p>
            <a:pPr>
              <a:buFont typeface="Arial"/>
              <a:buChar char="•"/>
            </a:pPr>
            <a:r>
              <a:rPr lang="de-AT" sz="2000" dirty="0" smtClean="0"/>
              <a:t>Handel </a:t>
            </a:r>
            <a:r>
              <a:rPr lang="de-AT" sz="2000" dirty="0"/>
              <a:t>nimmt diesen Trend an</a:t>
            </a:r>
          </a:p>
          <a:p>
            <a:pPr>
              <a:buFont typeface="Arial"/>
              <a:buChar char="•"/>
            </a:pPr>
            <a:endParaRPr lang="de-AT" sz="2000" dirty="0"/>
          </a:p>
          <a:p>
            <a:pPr>
              <a:buFont typeface="Arial"/>
              <a:buChar char="•"/>
            </a:pPr>
            <a:r>
              <a:rPr lang="de-AT" sz="2000" dirty="0" smtClean="0"/>
              <a:t>Marktforschung </a:t>
            </a:r>
            <a:r>
              <a:rPr lang="de-AT" sz="2000" dirty="0"/>
              <a:t>bestätigt diesen Trend</a:t>
            </a:r>
          </a:p>
          <a:p>
            <a:pPr>
              <a:buFont typeface="Arial"/>
              <a:buChar char="•"/>
            </a:pPr>
            <a:endParaRPr lang="de-AT" sz="2000" dirty="0"/>
          </a:p>
          <a:p>
            <a:pPr>
              <a:buFont typeface="Arial"/>
              <a:buChar char="•"/>
            </a:pPr>
            <a:r>
              <a:rPr lang="de-AT" sz="2000" dirty="0" smtClean="0"/>
              <a:t>Nachhaltigkeit </a:t>
            </a:r>
            <a:r>
              <a:rPr lang="de-AT" sz="2000" dirty="0"/>
              <a:t>und kurze </a:t>
            </a:r>
            <a:r>
              <a:rPr lang="de-AT" sz="2000" dirty="0">
                <a:solidFill>
                  <a:srgbClr val="000000"/>
                </a:solidFill>
              </a:rPr>
              <a:t>Transportwege</a:t>
            </a:r>
          </a:p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43608" y="2708920"/>
            <a:ext cx="7272808" cy="2088232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Kriterien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AT" b="1" dirty="0"/>
              <a:t>Kriterien für </a:t>
            </a:r>
            <a:r>
              <a:rPr lang="de-AT" b="1" dirty="0" smtClean="0"/>
              <a:t>Gastronomen</a:t>
            </a:r>
            <a:endParaRPr lang="de-AT" b="1" dirty="0"/>
          </a:p>
          <a:p>
            <a:pPr marL="0" indent="0">
              <a:buNone/>
            </a:pPr>
            <a:r>
              <a:rPr lang="de-AT" b="1" dirty="0" smtClean="0"/>
              <a:t>Prinzip </a:t>
            </a:r>
            <a:r>
              <a:rPr lang="de-AT" b="1" dirty="0"/>
              <a:t>der Dualität </a:t>
            </a:r>
            <a:r>
              <a:rPr lang="de-AT" b="1" dirty="0" smtClean="0"/>
              <a:t>leben</a:t>
            </a:r>
          </a:p>
          <a:p>
            <a:pPr marL="0" indent="0">
              <a:buNone/>
            </a:pPr>
            <a:endParaRPr lang="de-AT" b="1" dirty="0"/>
          </a:p>
          <a:p>
            <a:r>
              <a:rPr lang="de-AT" dirty="0" smtClean="0"/>
              <a:t>saisonale Speisen</a:t>
            </a:r>
          </a:p>
          <a:p>
            <a:r>
              <a:rPr lang="de-AT" dirty="0" smtClean="0"/>
              <a:t>typisch oberösterreichische Gerichte (Knödel, </a:t>
            </a:r>
            <a:r>
              <a:rPr lang="de-AT" dirty="0" err="1" smtClean="0"/>
              <a:t>Bratl</a:t>
            </a:r>
            <a:r>
              <a:rPr lang="de-AT" dirty="0" smtClean="0"/>
              <a:t>)</a:t>
            </a:r>
          </a:p>
          <a:p>
            <a:r>
              <a:rPr lang="de-AT" dirty="0" smtClean="0"/>
              <a:t>stimmiges Ambiente von Räumlichkeiten, Tischkultur und Kulinarik</a:t>
            </a:r>
          </a:p>
          <a:p>
            <a:r>
              <a:rPr lang="de-AT" dirty="0" smtClean="0"/>
              <a:t>mind. 4 Speisen mit Hauptprodukten von Genussland-Produzenten</a:t>
            </a:r>
          </a:p>
          <a:p>
            <a:r>
              <a:rPr lang="de-AT" dirty="0" smtClean="0"/>
              <a:t>3 unterschiedliche typisch OÖ Getränke von Genussland-Produzenten</a:t>
            </a:r>
          </a:p>
          <a:p>
            <a:pPr lvl="0"/>
            <a:r>
              <a:rPr lang="de-AT" dirty="0"/>
              <a:t>Verwendung von 2 Leitprodukten aus den </a:t>
            </a:r>
            <a:r>
              <a:rPr lang="de-AT" dirty="0" err="1" smtClean="0"/>
              <a:t>GenussRegionen</a:t>
            </a:r>
            <a:endParaRPr lang="de-AT" dirty="0" smtClean="0"/>
          </a:p>
          <a:p>
            <a:r>
              <a:rPr lang="de-AT" dirty="0" smtClean="0"/>
              <a:t>Nennung der regionalen Lieferanten/Produzenten, die die Genussland- Kriterien für Produzenten erfüllen.</a:t>
            </a:r>
          </a:p>
          <a:p>
            <a:r>
              <a:rPr lang="de-AT" dirty="0" smtClean="0"/>
              <a:t>Auszeichnung </a:t>
            </a:r>
            <a:r>
              <a:rPr lang="de-AT" dirty="0"/>
              <a:t>in der Speisekarte beim </a:t>
            </a:r>
            <a:r>
              <a:rPr lang="de-AT" dirty="0" smtClean="0"/>
              <a:t>Hauptprodukt</a:t>
            </a:r>
          </a:p>
          <a:p>
            <a:pPr marL="0" indent="0">
              <a:buNone/>
            </a:pPr>
            <a:endParaRPr lang="de-AT" dirty="0"/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500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Was bekommt der Teilnehmer: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Basispaket</a:t>
            </a:r>
          </a:p>
          <a:p>
            <a:pPr lvl="1"/>
            <a:r>
              <a:rPr lang="de-AT" sz="2400" dirty="0" smtClean="0"/>
              <a:t>Beratung und Betreuung durch </a:t>
            </a:r>
            <a:r>
              <a:rPr lang="de-AT" sz="2400" dirty="0" err="1" smtClean="0"/>
              <a:t>Gastrobetreuer</a:t>
            </a:r>
            <a:endParaRPr lang="de-AT" sz="2400" dirty="0" smtClean="0"/>
          </a:p>
          <a:p>
            <a:pPr lvl="2"/>
            <a:r>
              <a:rPr lang="de-AT" sz="2000" dirty="0" smtClean="0"/>
              <a:t>Beratungskoffer mit:</a:t>
            </a:r>
          </a:p>
          <a:p>
            <a:pPr lvl="3"/>
            <a:r>
              <a:rPr lang="de-AT" sz="1800" dirty="0" err="1" smtClean="0"/>
              <a:t>Kriteriencheckliste</a:t>
            </a:r>
            <a:endParaRPr lang="de-AT" sz="1800" dirty="0" smtClean="0"/>
          </a:p>
          <a:p>
            <a:pPr lvl="3"/>
            <a:r>
              <a:rPr lang="de-AT" sz="1800" dirty="0" smtClean="0"/>
              <a:t>Marketingpakete</a:t>
            </a:r>
          </a:p>
          <a:p>
            <a:pPr lvl="3"/>
            <a:r>
              <a:rPr lang="de-AT" sz="1800" dirty="0" smtClean="0"/>
              <a:t>Umsetzungsbeispiele</a:t>
            </a:r>
          </a:p>
          <a:p>
            <a:pPr lvl="3"/>
            <a:r>
              <a:rPr lang="de-AT" sz="1800" dirty="0" smtClean="0"/>
              <a:t>Produktblätter und Produzentenliste</a:t>
            </a:r>
          </a:p>
          <a:p>
            <a:pPr lvl="3"/>
            <a:r>
              <a:rPr lang="de-AT" sz="1800" dirty="0" smtClean="0"/>
              <a:t>Infos zu allen Wirte-Initiativen</a:t>
            </a:r>
          </a:p>
        </p:txBody>
      </p:sp>
    </p:spTree>
    <p:extLst>
      <p:ext uri="{BB962C8B-B14F-4D97-AF65-F5344CB8AC3E}">
        <p14:creationId xmlns:p14="http://schemas.microsoft.com/office/powerpoint/2010/main" val="15488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Was bekommt der Teilnehmer: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Basispaket</a:t>
            </a:r>
          </a:p>
          <a:p>
            <a:pPr lvl="1"/>
            <a:r>
              <a:rPr lang="de-AT" sz="2400" dirty="0" smtClean="0"/>
              <a:t>Genussland-Logo zur Verwendung</a:t>
            </a:r>
          </a:p>
          <a:p>
            <a:pPr lvl="1"/>
            <a:r>
              <a:rPr lang="de-AT" sz="2400" dirty="0" smtClean="0"/>
              <a:t>Auftritt auf Homepage</a:t>
            </a:r>
          </a:p>
          <a:p>
            <a:pPr lvl="1"/>
            <a:r>
              <a:rPr lang="de-AT" sz="2400" dirty="0" smtClean="0"/>
              <a:t>Teilnahme bei Veranstaltungen, Messen und Events von Genussland Oberösterreich</a:t>
            </a:r>
          </a:p>
          <a:p>
            <a:pPr lvl="1"/>
            <a:r>
              <a:rPr lang="de-AT" sz="2400" dirty="0" smtClean="0"/>
              <a:t>Qualitäts-Check jährlich</a:t>
            </a:r>
          </a:p>
          <a:p>
            <a:pPr lvl="1"/>
            <a:r>
              <a:rPr lang="de-AT" sz="2400" dirty="0" smtClean="0"/>
              <a:t>Werbemittel (z.B. Bestecktaschen, Fahnen, Servietten....)</a:t>
            </a:r>
          </a:p>
          <a:p>
            <a:pPr lvl="1"/>
            <a:r>
              <a:rPr lang="de-AT" sz="2400" dirty="0" smtClean="0"/>
              <a:t>Medienkooperationen (News, LT1, Rundschau, PR-Artikeln,...)</a:t>
            </a:r>
          </a:p>
        </p:txBody>
      </p:sp>
    </p:spTree>
    <p:extLst>
      <p:ext uri="{BB962C8B-B14F-4D97-AF65-F5344CB8AC3E}">
        <p14:creationId xmlns:p14="http://schemas.microsoft.com/office/powerpoint/2010/main" val="10116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81241"/>
              </p:ext>
            </p:extLst>
          </p:nvPr>
        </p:nvGraphicFramePr>
        <p:xfrm>
          <a:off x="179388" y="1340768"/>
          <a:ext cx="8641084" cy="53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528"/>
                      <a:stretch>
                        <a:fillRect/>
                      </a:stretch>
                    </p:blipFill>
                    <p:spPr bwMode="auto">
                      <a:xfrm>
                        <a:off x="179388" y="1340768"/>
                        <a:ext cx="8641084" cy="53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Bild 5" descr="untererbalk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17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/>
          <a:stretch>
            <a:fillRect/>
          </a:stretch>
        </p:blipFill>
        <p:spPr bwMode="auto">
          <a:xfrm>
            <a:off x="453008" y="1390597"/>
            <a:ext cx="8295456" cy="53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 5" descr="untererbalk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8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5" descr="untererbal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000"/>
            <a:ext cx="8447088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8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Genussland Oberösterreich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43608" y="2708920"/>
            <a:ext cx="7272808" cy="2088232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de-AT" dirty="0" smtClean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de-AT" dirty="0" smtClean="0"/>
              <a:t>Die </a:t>
            </a:r>
            <a:r>
              <a:rPr lang="de-AT" dirty="0" err="1" smtClean="0"/>
              <a:t>Oö</a:t>
            </a:r>
            <a:r>
              <a:rPr lang="de-AT" dirty="0" smtClean="0"/>
              <a:t>. Lebensmittelstrategie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de-AT" dirty="0" smtClean="0"/>
              <a:t>zur Stärkung der </a:t>
            </a:r>
            <a:r>
              <a:rPr lang="de-AT" dirty="0" err="1" smtClean="0"/>
              <a:t>Oö</a:t>
            </a:r>
            <a:r>
              <a:rPr lang="de-AT" dirty="0" smtClean="0"/>
              <a:t>. Landwirtschaft und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de-AT" dirty="0" smtClean="0"/>
              <a:t>heimischen Lebensmittelwirtschaft</a:t>
            </a:r>
          </a:p>
        </p:txBody>
      </p:sp>
    </p:spTree>
    <p:extLst>
      <p:ext uri="{BB962C8B-B14F-4D97-AF65-F5344CB8AC3E}">
        <p14:creationId xmlns:p14="http://schemas.microsoft.com/office/powerpoint/2010/main" val="39283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Genussland Oberösterreich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43608" y="2708920"/>
            <a:ext cx="7272808" cy="2088232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303463" y="1773460"/>
            <a:ext cx="4176712" cy="3887788"/>
            <a:chOff x="1588" y="1189"/>
            <a:chExt cx="2818" cy="2785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2138" y="1816"/>
              <a:ext cx="1642" cy="15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200" y="1767"/>
              <a:ext cx="1542" cy="1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1820" y="2568"/>
              <a:ext cx="2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960" y="1485"/>
              <a:ext cx="0" cy="2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29" y="2137"/>
              <a:ext cx="862" cy="862"/>
              <a:chOff x="2381" y="1797"/>
              <a:chExt cx="862" cy="862"/>
            </a:xfrm>
          </p:grpSpPr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2381" y="1797"/>
                <a:ext cx="862" cy="86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de-DE" sz="2400">
                  <a:latin typeface="Arial Narrow" charset="0"/>
                </a:endParaRPr>
              </a:p>
            </p:txBody>
          </p:sp>
          <p:pic>
            <p:nvPicPr>
              <p:cNvPr id="26" name="Picture 5" descr="RZ_GL_logo_20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5" y="2015"/>
                <a:ext cx="703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74" y="3060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Genuss</a:t>
              </a: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Regionen</a:t>
              </a: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488" y="3063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Medien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654" y="3383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Lebens</a:t>
              </a: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mittel</a:t>
              </a: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handel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588" y="2272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WK OÖ</a:t>
              </a: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3794" y="2272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Gastrono</a:t>
              </a: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mie</a:t>
              </a: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436" y="1471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 dirty="0">
                  <a:solidFill>
                    <a:schemeClr val="bg1"/>
                  </a:solidFill>
                  <a:latin typeface="Arial Narrow" charset="0"/>
                </a:rPr>
                <a:t>LK</a:t>
              </a:r>
              <a:r>
                <a:rPr lang="de-AT" sz="2400" dirty="0">
                  <a:latin typeface="Arial Narrow" charset="0"/>
                </a:rPr>
                <a:t> </a:t>
              </a:r>
              <a:r>
                <a:rPr lang="de-AT" sz="1400" b="1" dirty="0">
                  <a:solidFill>
                    <a:schemeClr val="bg1"/>
                  </a:solidFill>
                  <a:latin typeface="Arial Narrow" charset="0"/>
                </a:rPr>
                <a:t>OÖ</a:t>
              </a: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1860" y="1524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de-AT" sz="1400" b="1" dirty="0">
                  <a:solidFill>
                    <a:schemeClr val="bg1"/>
                  </a:solidFill>
                  <a:latin typeface="Arial Narrow" charset="0"/>
                </a:rPr>
                <a:t>OÖ </a:t>
              </a:r>
            </a:p>
            <a:p>
              <a:pPr algn="ctr" defTabSz="914400" eaLnBrk="0" hangingPunct="0"/>
              <a:r>
                <a:rPr lang="de-AT" sz="1400" b="1" dirty="0">
                  <a:solidFill>
                    <a:schemeClr val="bg1"/>
                  </a:solidFill>
                  <a:latin typeface="Arial Narrow" charset="0"/>
                </a:rPr>
                <a:t>Tourismus</a:t>
              </a: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2654" y="1189"/>
              <a:ext cx="612" cy="591"/>
            </a:xfrm>
            <a:prstGeom prst="ellipse">
              <a:avLst/>
            </a:prstGeom>
            <a:solidFill>
              <a:srgbClr val="6C04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de-AT" sz="1400" b="1">
                <a:solidFill>
                  <a:schemeClr val="bg1"/>
                </a:solidFill>
                <a:latin typeface="Arial Narrow" charset="0"/>
              </a:endParaRP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Produzen</a:t>
              </a:r>
            </a:p>
            <a:p>
              <a:pPr algn="ctr" defTabSz="914400" eaLnBrk="0" hangingPunct="0"/>
              <a:r>
                <a:rPr lang="de-AT" sz="1400" b="1">
                  <a:solidFill>
                    <a:schemeClr val="bg1"/>
                  </a:solidFill>
                  <a:latin typeface="Arial Narrow" charset="0"/>
                </a:rPr>
                <a:t>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Genussland Oberösterreich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43608" y="2708920"/>
            <a:ext cx="7272808" cy="2088232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AT" u="sng" dirty="0" smtClean="0"/>
              <a:t>3 Säulen</a:t>
            </a:r>
          </a:p>
          <a:p>
            <a:pPr marL="457200" lvl="1" indent="0">
              <a:buNone/>
            </a:pPr>
            <a:endParaRPr lang="de-AT" dirty="0" smtClean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 smtClean="0"/>
          </a:p>
        </p:txBody>
      </p:sp>
      <p:pic>
        <p:nvPicPr>
          <p:cNvPr id="8" name="Picture 4" descr="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09900"/>
            <a:ext cx="28543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006725"/>
            <a:ext cx="28019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Bruder Reinhardt - Eurospar Neukirchen-Wald 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5263"/>
          <a:stretch>
            <a:fillRect/>
          </a:stretch>
        </p:blipFill>
        <p:spPr bwMode="auto">
          <a:xfrm>
            <a:off x="6018213" y="3009900"/>
            <a:ext cx="28178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512700" y="2564904"/>
            <a:ext cx="8117955" cy="30243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Eckpunkte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Prinzip der Dualität</a:t>
            </a:r>
          </a:p>
          <a:p>
            <a:pPr marL="457200" lvl="1" indent="0">
              <a:buNone/>
            </a:pPr>
            <a:endParaRPr lang="de-AT" sz="2400" dirty="0" smtClean="0"/>
          </a:p>
          <a:p>
            <a:pPr marL="457200" lvl="1" indent="0">
              <a:buNone/>
            </a:pPr>
            <a:endParaRPr lang="de-AT" sz="2400" dirty="0"/>
          </a:p>
          <a:p>
            <a:pPr marL="457200" lvl="1" indent="0">
              <a:buNone/>
            </a:pPr>
            <a:endParaRPr lang="de-AT" sz="2400" dirty="0" smtClean="0"/>
          </a:p>
        </p:txBody>
      </p:sp>
      <p:sp>
        <p:nvSpPr>
          <p:cNvPr id="4" name="Rechteck 3"/>
          <p:cNvSpPr/>
          <p:nvPr/>
        </p:nvSpPr>
        <p:spPr>
          <a:xfrm>
            <a:off x="899592" y="3645025"/>
            <a:ext cx="318270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C00000"/>
                </a:solidFill>
              </a:rPr>
              <a:t>Produzent</a:t>
            </a:r>
          </a:p>
          <a:p>
            <a:pPr algn="ctr"/>
            <a:r>
              <a:rPr lang="de-AT" sz="2000" dirty="0" smtClean="0"/>
              <a:t>Genussland </a:t>
            </a:r>
            <a:r>
              <a:rPr lang="de-AT" sz="2000" dirty="0"/>
              <a:t>Oberösterreich</a:t>
            </a:r>
          </a:p>
        </p:txBody>
      </p:sp>
      <p:sp>
        <p:nvSpPr>
          <p:cNvPr id="5" name="Rechteck 4"/>
          <p:cNvSpPr/>
          <p:nvPr/>
        </p:nvSpPr>
        <p:spPr>
          <a:xfrm>
            <a:off x="5076056" y="3645024"/>
            <a:ext cx="288032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sz="2400" b="1" dirty="0">
                <a:solidFill>
                  <a:srgbClr val="FF0000"/>
                </a:solidFill>
              </a:rPr>
              <a:t>Gastronomie </a:t>
            </a:r>
            <a:r>
              <a:rPr lang="de-AT" sz="2000" dirty="0" smtClean="0"/>
              <a:t>bestehende </a:t>
            </a:r>
            <a:r>
              <a:rPr lang="de-AT" sz="2000" dirty="0"/>
              <a:t>Initiativen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148064" y="332656"/>
            <a:ext cx="1800200" cy="7920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56176" y="445314"/>
            <a:ext cx="1872208" cy="67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43608" y="2708920"/>
            <a:ext cx="7272808" cy="2088232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Pfeil nach links und rechts 12"/>
          <p:cNvSpPr/>
          <p:nvPr/>
        </p:nvSpPr>
        <p:spPr>
          <a:xfrm>
            <a:off x="4067944" y="3690324"/>
            <a:ext cx="1008112" cy="890806"/>
          </a:xfrm>
          <a:prstGeom prst="leftRightArrow">
            <a:avLst>
              <a:gd name="adj1" fmla="val 35926"/>
              <a:gd name="adj2" fmla="val 38306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AT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400" b="1" dirty="0" smtClean="0">
            <a:solidFill>
              <a:srgbClr val="C0000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Bildschirmpräsentation (4:3)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Larissa</vt:lpstr>
      <vt:lpstr>Acrobat Document</vt:lpstr>
      <vt:lpstr>Kulinarische Partnerschaft  Produzent und Gastronom  im Genussland Oberösterreich</vt:lpstr>
      <vt:lpstr>Was ist dran, an der „Regionalität“?</vt:lpstr>
      <vt:lpstr>PowerPoint-Präsentation</vt:lpstr>
      <vt:lpstr>PowerPoint-Präsentation</vt:lpstr>
      <vt:lpstr>PowerPoint-Präsentation</vt:lpstr>
      <vt:lpstr>Genussland Oberösterreich</vt:lpstr>
      <vt:lpstr>Genussland Oberösterreich</vt:lpstr>
      <vt:lpstr>Genussland Oberösterreich</vt:lpstr>
      <vt:lpstr>Eckpunkte</vt:lpstr>
      <vt:lpstr>Ziel</vt:lpstr>
      <vt:lpstr>Eckpunkte</vt:lpstr>
      <vt:lpstr>Ziel</vt:lpstr>
      <vt:lpstr>Strategie</vt:lpstr>
      <vt:lpstr>Maßnahmen</vt:lpstr>
      <vt:lpstr>Maßnahmen</vt:lpstr>
      <vt:lpstr>Maßnahmen</vt:lpstr>
      <vt:lpstr>Maßnahmen</vt:lpstr>
      <vt:lpstr>Teilnehmer</vt:lpstr>
      <vt:lpstr>Kriterien</vt:lpstr>
      <vt:lpstr>Kriterien</vt:lpstr>
      <vt:lpstr>Was bekommt der Teilnehmer:</vt:lpstr>
      <vt:lpstr>Was bekommt der Teilnehmer:</vt:lpstr>
    </vt:vector>
  </TitlesOfParts>
  <Company>Land Oberösterreich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Steinmetz-Tomala, Margit</dc:creator>
  <cp:lastModifiedBy>Silvia Mayr</cp:lastModifiedBy>
  <cp:revision>70</cp:revision>
  <cp:lastPrinted>2015-09-04T06:12:53Z</cp:lastPrinted>
  <dcterms:created xsi:type="dcterms:W3CDTF">2014-04-29T09:19:30Z</dcterms:created>
  <dcterms:modified xsi:type="dcterms:W3CDTF">2016-11-15T07:35:42Z</dcterms:modified>
</cp:coreProperties>
</file>